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690" r:id="rId2"/>
    <p:sldId id="257" r:id="rId3"/>
    <p:sldId id="258" r:id="rId4"/>
    <p:sldId id="674" r:id="rId5"/>
    <p:sldId id="661" r:id="rId6"/>
    <p:sldId id="675" r:id="rId7"/>
    <p:sldId id="259" r:id="rId8"/>
    <p:sldId id="676" r:id="rId9"/>
    <p:sldId id="678" r:id="rId10"/>
    <p:sldId id="663" r:id="rId11"/>
    <p:sldId id="667" r:id="rId12"/>
    <p:sldId id="660" r:id="rId13"/>
    <p:sldId id="666" r:id="rId14"/>
    <p:sldId id="681" r:id="rId15"/>
    <p:sldId id="692" r:id="rId16"/>
    <p:sldId id="677" r:id="rId17"/>
    <p:sldId id="285" r:id="rId18"/>
    <p:sldId id="680" r:id="rId19"/>
    <p:sldId id="682" r:id="rId20"/>
    <p:sldId id="270" r:id="rId21"/>
    <p:sldId id="272" r:id="rId22"/>
    <p:sldId id="672" r:id="rId23"/>
    <p:sldId id="671" r:id="rId24"/>
    <p:sldId id="673" r:id="rId25"/>
    <p:sldId id="691" r:id="rId26"/>
    <p:sldId id="658" r:id="rId27"/>
    <p:sldId id="657" r:id="rId28"/>
    <p:sldId id="670" r:id="rId29"/>
    <p:sldId id="684" r:id="rId30"/>
    <p:sldId id="278" r:id="rId31"/>
    <p:sldId id="279" r:id="rId32"/>
    <p:sldId id="632" r:id="rId33"/>
    <p:sldId id="687" r:id="rId34"/>
    <p:sldId id="688" r:id="rId35"/>
    <p:sldId id="689" r:id="rId36"/>
    <p:sldId id="685" r:id="rId37"/>
    <p:sldId id="282" r:id="rId38"/>
    <p:sldId id="686" r:id="rId39"/>
    <p:sldId id="289" r:id="rId40"/>
    <p:sldId id="290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694"/>
  </p:normalViewPr>
  <p:slideViewPr>
    <p:cSldViewPr snapToGrid="0">
      <p:cViewPr varScale="1">
        <p:scale>
          <a:sx n="93" d="100"/>
          <a:sy n="93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1743-B989-A64D-B11C-DF4ED137B983}" type="datetimeFigureOut">
              <a:rPr lang="en-DE" smtClean="0"/>
              <a:t>01/12/2024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B8AF-D61F-264F-8427-5664482A40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5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8CDF-E9D0-0739-6234-A19059B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76FD1-326C-DC18-EBAF-A385471BA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517F-4C98-D937-03CA-686DAFDC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804C-940F-F040-869F-6C9365ED4752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59A-3ACF-D244-5F0B-F017C5E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BD7F-29C9-05C5-B572-39C83D1D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81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BBFC-7875-31A0-661D-22DA0351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F50-8390-209E-1011-82D4148B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7B95B-46C8-C525-02B6-C298DE8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9E05-0EC6-2049-A2EE-7B08A48DD246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63AC-51EC-4367-4B6B-07DD01E0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0276-A557-5EDA-AF82-16D9323D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6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4C58-B38A-A7CA-23EA-ED40055E7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212C-33FF-7CD6-7452-5A3D3A4F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FA98-8885-13C8-0027-B5C6EEC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402C-C607-2C49-94BB-D1342AF5BF98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41F0-ADF4-B117-286C-F9CD9C3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21D0-5337-9F8D-AE45-E1CCD725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9A6-E7A2-A847-7EB8-F40BAD9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7D3-AE5F-FA4D-5BE3-F0086F5A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A2B9-2E13-BC49-4AFB-AF0744E1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3177-D309-6B4E-8394-2D9F0BCDEAA8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747A-BAD5-6AAA-A65E-BAF4D20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7554-2BEA-E991-3BDB-C51E7E6F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0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744-B3D5-1912-1A90-2C1FFA97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DB4B-2484-876F-10F0-F21220FD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91F4-6DB6-F5B9-4C20-4ABD86E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4B0B-71AD-914E-B834-1B9837A67C7B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8C06-2BA7-5426-6517-4CB7A6C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4BE-646C-3E83-ED2F-8F1DE6A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4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8B97-B1D4-2742-92F0-8E2A02B3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9769-7341-D9D5-8116-1A22ACEC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551-5454-CD07-A5FC-DB834F03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CC033-3D63-8D3E-B10B-559D036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EFCB-5B72-814D-AA07-88079B5B68AD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CC98-5025-6D00-6168-F709CC11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140C-331B-2197-BD88-C7E6B1BE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6AA5-28D8-C01B-BC23-3875D69F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D26B-C69C-0D5F-F278-B675B8EE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90F40-7B44-3A2B-D3B2-55759452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E5F8-24E1-6F8E-75FA-02B8EBC4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9E6DB-924B-2547-27F3-34F81B536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9BD-6810-4F34-6596-720D5B45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A688-493D-7044-B6F9-2B6173C73D9F}" type="datetime1">
              <a:rPr lang="de-DE" smtClean="0"/>
              <a:t>12.01.2024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DE04-CD72-6C2A-4F28-215823B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1AA58-D8AD-E727-E070-7D078D6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DBC2-8089-ED3A-7AD1-2B80A105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09E0-8707-FFAD-331B-F3FCA496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8EFB-F85A-0B42-A59E-6CAC2872B6EE}" type="datetime1">
              <a:rPr lang="de-DE" smtClean="0"/>
              <a:t>12.01.2024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A42B-E6AF-5BC6-E13B-130E2274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2F64-95EF-42C0-CE32-CB54D7E9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695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4AFA5-84A6-80E9-AAA7-3FD8FB8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CA26-8935-FB46-B609-E21D15833BD7}" type="datetime1">
              <a:rPr lang="de-DE" smtClean="0"/>
              <a:t>12.01.2024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E3BAA-5EC7-8EC2-6BE1-9F7D048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B082-B039-BBD1-7B07-1DFFA394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21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8836-68D4-AE38-92C3-4455BAF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F83E-CF65-A09A-060B-D8614C2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C1E3-8DB3-AE9F-F1A1-C2C94889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13960-CB50-013C-DDDB-66FD82BE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D0D7-35E4-2A48-97E8-82AF949B304B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CDA-BA11-9E6E-A5EC-22B5477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E6D7B-0809-8D23-A53A-CC29D9E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2EF-F442-12E2-5336-1BD75CCD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E88BB-D014-A983-44EF-8F82E03D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74FEA-2E3C-1C46-AFE8-EB150F32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7E81-8B5C-84CC-9E7E-F3C839E8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3751-DE87-E94A-8D54-513D9EF9EC66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067A-A8CC-152E-9DE3-F5688CE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5F07-8F58-82FA-93D4-5150E435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17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BACCE-8DB2-B6D9-0E33-E3182807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255B-3D3D-C51B-D8C3-AB268516A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8E0C-2192-4784-5B89-E856DF1BA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1E81-42F8-704E-B5CD-0ED17C205D35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2782-F402-7F3E-5B28-C2387D28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73697-97E2-51FA-64F8-069E7C7A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F890-0265-4349-BF13-E30F01A2AA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9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egularizati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2.09913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e2eml.school/batch_normaliz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mphung.com/deep-learning-normalization-metho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7.06450" TargetMode="External"/><Relationship Id="rId5" Type="http://schemas.openxmlformats.org/officeDocument/2006/relationships/hyperlink" Target="http://proceedings.mlr.press/v119/shen20e/shen20e.pdf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euret.org/public/lbdl.pdf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word2ve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029" TargetMode="External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absps/DNN-2012-proof.pdf" TargetMode="External"/><Relationship Id="rId2" Type="http://schemas.openxmlformats.org/officeDocument/2006/relationships/hyperlink" Target="https://arxiv.org/abs/1112.62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303.57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word2vec/" TargetMode="External"/><Relationship Id="rId3" Type="http://schemas.openxmlformats.org/officeDocument/2006/relationships/hyperlink" Target="https://www.researchgate.net/publication/277411157_Deep_Learning" TargetMode="External"/><Relationship Id="rId7" Type="http://schemas.openxmlformats.org/officeDocument/2006/relationships/hyperlink" Target="https://www.cs.toronto.edu/~hinton/absps/fastnc.pdf" TargetMode="External"/><Relationship Id="rId2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301.3781" TargetMode="External"/><Relationship Id="rId5" Type="http://schemas.openxmlformats.org/officeDocument/2006/relationships/hyperlink" Target="https://www.jmlr.org/papers/volume3/bengio03a/bengio03a.pdf" TargetMode="External"/><Relationship Id="rId4" Type="http://schemas.openxmlformats.org/officeDocument/2006/relationships/hyperlink" Target="https://arxiv.org/pdf/1512.03385.pdf" TargetMode="External"/><Relationship Id="rId9" Type="http://schemas.openxmlformats.org/officeDocument/2006/relationships/hyperlink" Target="https://karpathy.github.io/2015/05/21/rnn-effectivenes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roceedings.mlr.press/v15/glorot11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eight-initialization-for-deep-learning-neural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rxiv.org/abs/1502.018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Deep Learning</a:t>
            </a:r>
            <a:br>
              <a:rPr lang="en-DE" dirty="0"/>
            </a:br>
            <a:r>
              <a:rPr lang="en-DE" sz="4000" i="1" dirty="0"/>
              <a:t>Shallow vs Deep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97C6-75F7-5E2F-E42C-FC1B61A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strategies for</a:t>
                </a:r>
                <a:r>
                  <a:rPr lang="en-DE" sz="2400" dirty="0"/>
                  <a:t> gradient descent learning rate: </a:t>
                </a:r>
                <a:r>
                  <a:rPr lang="en-GB" sz="2400" dirty="0"/>
                  <a:t>c</a:t>
                </a:r>
                <a:r>
                  <a:rPr lang="en-DE" sz="2400" dirty="0"/>
                  <a:t>onstant, decaying, with</a:t>
                </a:r>
                <a:r>
                  <a:rPr lang="en-GB" sz="2400" dirty="0"/>
                  <a:t> momentum (escape from local minima and saddle points)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better convergence by </a:t>
                </a:r>
                <a:r>
                  <a:rPr lang="en-GB" sz="2400" dirty="0"/>
                  <a:t>adapting learning rate for each weight: lower/higher learning rates for weights with large/small updates (avoid direction of oscillations)</a:t>
                </a:r>
                <a:endParaRPr lang="en-GB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popular methods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ym typeface="Wingdings" pitchFamily="2" charset="2"/>
                  </a:rPr>
                  <a:t> here denotes individual weight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>
                    <a:sym typeface="Wingdings" pitchFamily="2" charset="2"/>
                  </a:rPr>
                  <a:t> component of gradient):</a:t>
                </a:r>
              </a:p>
              <a:p>
                <a:r>
                  <a:rPr lang="en-DE" sz="2400" dirty="0"/>
                  <a:t>Adagrad: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DE" sz="2400" dirty="0"/>
                  <a:t>	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2400" dirty="0"/>
                  <a:t> denoting current and past iterations (issue: sum in denominator grows with more iterations </a:t>
                </a:r>
                <a:r>
                  <a:rPr lang="en-DE" sz="2400" dirty="0">
                    <a:sym typeface="Wingdings" pitchFamily="2" charset="2"/>
                  </a:rPr>
                  <a:t> danger of stucking</a:t>
                </a:r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RMSProp: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rad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sz="2400" dirty="0"/>
                  <a:t>	with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r>
                  <a:rPr lang="en-GB" sz="2400" dirty="0"/>
                  <a:t>Adam (Adaptive Moment Optimization): combines </a:t>
                </a:r>
                <a:r>
                  <a:rPr lang="en-GB" sz="2400" dirty="0" err="1"/>
                  <a:t>RMSProp</a:t>
                </a:r>
                <a:r>
                  <a:rPr lang="en-GB" sz="2400" dirty="0"/>
                  <a:t> with momentum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1331-1EA8-7121-4AB9-11E120F6A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8382"/>
                <a:ext cx="10515600" cy="4351338"/>
              </a:xfrm>
              <a:blipFill>
                <a:blip r:embed="rId2"/>
                <a:stretch>
                  <a:fillRect l="-965" t="-1749" r="-603" b="-8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5DD8-3E99-5E52-3CDE-2D71C92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D1C68C-1787-9684-1D49-CF4B92B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077" y="21020"/>
            <a:ext cx="3309922" cy="206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765DE-A53B-89BA-E441-05C391067B3B}"/>
              </a:ext>
            </a:extLst>
          </p:cNvPr>
          <p:cNvSpPr txBox="1"/>
          <p:nvPr/>
        </p:nvSpPr>
        <p:spPr>
          <a:xfrm>
            <a:off x="11610481" y="184216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6297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F8CF-295B-BF64-8FAA-4FEC14F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BFF-A44F-DA3D-9365-65CF65C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5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loss independently measured on validation set</a:t>
            </a:r>
          </a:p>
          <a:p>
            <a:pPr marL="0" indent="0">
              <a:buNone/>
            </a:pPr>
            <a:r>
              <a:rPr lang="en-GB" sz="2600" dirty="0"/>
              <a:t>halting training when overﬁtting begins to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99DE-5985-B23D-D8D7-E12F3E3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11</a:t>
            </a:fld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F430-1E54-F6C3-BAED-959D781F77EE}"/>
              </a:ext>
            </a:extLst>
          </p:cNvPr>
          <p:cNvGrpSpPr/>
          <p:nvPr/>
        </p:nvGrpSpPr>
        <p:grpSpPr>
          <a:xfrm>
            <a:off x="1620120" y="3163696"/>
            <a:ext cx="5840703" cy="3011242"/>
            <a:chOff x="7939004" y="4088685"/>
            <a:chExt cx="4056146" cy="219146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23B58024-C282-B532-2D80-58645EC9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004" y="4319752"/>
              <a:ext cx="4056146" cy="196039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8BAF09-BE45-2D54-6B52-634DCF6234C2}"/>
                </a:ext>
              </a:extLst>
            </p:cNvPr>
            <p:cNvCxnSpPr/>
            <p:nvPr/>
          </p:nvCxnSpPr>
          <p:spPr>
            <a:xfrm>
              <a:off x="8681546" y="4414345"/>
              <a:ext cx="0" cy="15120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0CA3E-B524-662D-F4EE-748DC8EA0CA9}"/>
                </a:ext>
              </a:extLst>
            </p:cNvPr>
            <p:cNvSpPr txBox="1"/>
            <p:nvPr/>
          </p:nvSpPr>
          <p:spPr>
            <a:xfrm>
              <a:off x="8610600" y="4088685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</a:rPr>
                <a:t>e</a:t>
              </a:r>
              <a:r>
                <a:rPr lang="en-DE" dirty="0">
                  <a:solidFill>
                    <a:schemeClr val="accent2"/>
                  </a:solidFill>
                </a:rPr>
                <a:t>arly stopping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BA6C7F-DF95-6A7E-1CB7-270F51FC54F8}"/>
              </a:ext>
            </a:extLst>
          </p:cNvPr>
          <p:cNvSpPr txBox="1"/>
          <p:nvPr/>
        </p:nvSpPr>
        <p:spPr>
          <a:xfrm>
            <a:off x="6788813" y="59923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ABCBD-6C25-BAB2-7547-300FF2300AE3}"/>
              </a:ext>
            </a:extLst>
          </p:cNvPr>
          <p:cNvSpPr txBox="1"/>
          <p:nvPr/>
        </p:nvSpPr>
        <p:spPr>
          <a:xfrm>
            <a:off x="8127132" y="4828069"/>
            <a:ext cx="315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(suppresses double descent)</a:t>
            </a:r>
          </a:p>
        </p:txBody>
      </p:sp>
    </p:spTree>
    <p:extLst>
      <p:ext uri="{BB962C8B-B14F-4D97-AF65-F5344CB8AC3E}">
        <p14:creationId xmlns:p14="http://schemas.microsoft.com/office/powerpoint/2010/main" val="409381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F40BBE-DE8D-4597-8DA2-2E38155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7" y="4506488"/>
            <a:ext cx="4141733" cy="186032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100D67-1B0B-E260-BD60-7C432DD6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7" y="1325036"/>
            <a:ext cx="4321066" cy="246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F21D9-FF5D-C3E5-303B-C748623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</a:t>
            </a:r>
            <a:r>
              <a:rPr lang="en-GB" dirty="0"/>
              <a:t>/Residual</a:t>
            </a:r>
            <a:r>
              <a:rPr lang="en-DE" dirty="0"/>
              <a:t> Connection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issue: degradation of training and test errors when adding more and more layers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not due to overfitting (but reason controversial)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solution: learning of residuals by means of skip connections (resulting in combination of different paths through computational graph)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produces loss functions that train easier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together with batch normalization (avoiding exploding gradients), skip connections enable extremely deep networks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1000 layers) without degradation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B8950-3962-3E65-657F-0D6D5FCC0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59378" cy="4351338"/>
              </a:xfrm>
              <a:blipFill>
                <a:blip r:embed="rId4"/>
                <a:stretch>
                  <a:fillRect l="-1673" t="-3501" r="-1022" b="-3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EFAF-6B2A-1032-9B54-F38BF505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7BBE-A31B-A747-6DD5-43852D4E8287}"/>
              </a:ext>
            </a:extLst>
          </p:cNvPr>
          <p:cNvSpPr txBox="1"/>
          <p:nvPr/>
        </p:nvSpPr>
        <p:spPr>
          <a:xfrm>
            <a:off x="8205826" y="652966"/>
            <a:ext cx="300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residual mapping (special kind of skip/shortcut connections)</a:t>
            </a:r>
            <a:r>
              <a:rPr lang="en-DE" dirty="0"/>
              <a:t>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F285-3F11-DAA9-5279-E7822C658259}"/>
              </a:ext>
            </a:extLst>
          </p:cNvPr>
          <p:cNvSpPr txBox="1"/>
          <p:nvPr/>
        </p:nvSpPr>
        <p:spPr>
          <a:xfrm>
            <a:off x="11145347" y="136752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ResNet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8E7A-F07F-529E-7667-EC2102406C2E}"/>
              </a:ext>
            </a:extLst>
          </p:cNvPr>
          <p:cNvSpPr txBox="1"/>
          <p:nvPr/>
        </p:nvSpPr>
        <p:spPr>
          <a:xfrm>
            <a:off x="9212484" y="413715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F473-EF96-0B66-1961-2268947BAEF2}"/>
              </a:ext>
            </a:extLst>
          </p:cNvPr>
          <p:cNvSpPr txBox="1"/>
          <p:nvPr/>
        </p:nvSpPr>
        <p:spPr>
          <a:xfrm>
            <a:off x="9710354" y="628554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B069-509C-99E3-C839-745BD9AE7B1C}"/>
              </a:ext>
            </a:extLst>
          </p:cNvPr>
          <p:cNvSpPr txBox="1"/>
          <p:nvPr/>
        </p:nvSpPr>
        <p:spPr>
          <a:xfrm>
            <a:off x="10869185" y="3141921"/>
            <a:ext cx="14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</a:t>
            </a:r>
            <a:r>
              <a:rPr lang="en-DE" dirty="0"/>
              <a:t>reserving the gradient)</a:t>
            </a:r>
          </a:p>
        </p:txBody>
      </p:sp>
    </p:spTree>
    <p:extLst>
      <p:ext uri="{BB962C8B-B14F-4D97-AF65-F5344CB8AC3E}">
        <p14:creationId xmlns:p14="http://schemas.microsoft.com/office/powerpoint/2010/main" val="2390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DDF-7FF2-A889-D4BB-8A54E2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adaptive reparameterization of inputs to a network layer (before or after activation)</a:t>
                </a:r>
              </a:p>
              <a:p>
                <a:pPr marL="0" indent="0">
                  <a:buNone/>
                </a:pPr>
                <a:r>
                  <a:rPr lang="en-GB" sz="2400" dirty="0"/>
                  <a:t>independently for each input/feature</a:t>
                </a:r>
              </a:p>
              <a:p>
                <a:pPr marL="0" indent="0">
                  <a:buNone/>
                </a:pPr>
                <a:r>
                  <a:rPr lang="en-GB" sz="2400" dirty="0"/>
                  <a:t>(not to confuse with </a:t>
                </a:r>
                <a:r>
                  <a:rPr lang="en-DE" sz="2400" dirty="0"/>
                  <a:t>weight normalization: </a:t>
                </a:r>
                <a:r>
                  <a:rPr lang="en-US" sz="2400" b="0" dirty="0"/>
                  <a:t>decoupling of lengt</a:t>
                </a:r>
                <a:r>
                  <a:rPr lang="en-US" sz="2400" dirty="0"/>
                  <a:t>h and direction of weight vectors)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to maintain expressive power (optional):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learned together with weights via back-propagation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7CAC1-B0A8-92C2-3452-AB74B587E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265637"/>
                <a:ext cx="5444360" cy="4132036"/>
              </a:xfrm>
              <a:blipFill>
                <a:blip r:embed="rId2"/>
                <a:stretch>
                  <a:fillRect l="-1865" t="-184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1997-494E-2AAF-C6F6-5F98B82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D2C2-C648-CEE3-EA1E-E052B3F3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41" y="0"/>
            <a:ext cx="2080673" cy="2228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6504-D693-F9BF-720C-104411398853}"/>
              </a:ext>
            </a:extLst>
          </p:cNvPr>
          <p:cNvSpPr txBox="1"/>
          <p:nvPr/>
        </p:nvSpPr>
        <p:spPr>
          <a:xfrm>
            <a:off x="11644585" y="22286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0625398-B3F2-60DD-47E3-AF05F12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5" y="1885426"/>
            <a:ext cx="5685957" cy="4607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97AA5-9CB7-75FA-29BE-77EB0B8E92C5}"/>
              </a:ext>
            </a:extLst>
          </p:cNvPr>
          <p:cNvSpPr txBox="1"/>
          <p:nvPr/>
        </p:nvSpPr>
        <p:spPr>
          <a:xfrm>
            <a:off x="5232086" y="63697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928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2BC-49DC-A1D3-CF4A-B339BDBC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from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A17F-5976-A798-3A51-2C69A51C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/>
              <a:t>allows higher learning rates</a:t>
            </a:r>
          </a:p>
          <a:p>
            <a:r>
              <a:rPr lang="en-GB" sz="2600" dirty="0"/>
              <a:t>reduces importance of weight initialization</a:t>
            </a:r>
          </a:p>
          <a:p>
            <a:r>
              <a:rPr lang="en-GB" sz="2600" dirty="0"/>
              <a:t>alleviates vanishing/exploding gradients</a:t>
            </a:r>
          </a:p>
          <a:p>
            <a:r>
              <a:rPr lang="en-GB" sz="2600" dirty="0"/>
              <a:t>(implicit) regularization eﬀect: introducing both additive and multiplicative noise, sometimes making dropout (</a:t>
            </a:r>
            <a:r>
              <a:rPr lang="en-DE" sz="2600" dirty="0"/>
              <a:t>multiplicative noise</a:t>
            </a:r>
            <a:r>
              <a:rPr lang="en-GB" sz="2600" dirty="0"/>
              <a:t>) unnecessary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reason why batch normalization improves optimization still controversial</a:t>
            </a:r>
          </a:p>
          <a:p>
            <a:pPr marL="0" indent="0">
              <a:buNone/>
            </a:pPr>
            <a:r>
              <a:rPr lang="en-GB" sz="2600" dirty="0"/>
              <a:t>most plausible explanation: smoothening of loss landscape (similar to skip connections)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F4B2-B248-E2A5-3F08-949FB25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689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1293B7-0752-C2C2-48A9-82296F4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24" y="4114435"/>
            <a:ext cx="5056351" cy="272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D5CF-A58D-073B-F017-926E673A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B496-87E5-16AE-C12C-03C3FA26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49607" cy="198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normalization over inputs/features, independently for each data sample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m</a:t>
            </a:r>
            <a:r>
              <a:rPr lang="en-GB" sz="2600" dirty="0"/>
              <a:t>ean and variance shared over all hidden nodes of a network layer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batch norm often in computer vision (CNN), l</a:t>
            </a:r>
            <a:r>
              <a:rPr lang="en-DE" sz="2600" dirty="0"/>
              <a:t>ayer norm in NLP (variable-sized inputs)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150B-AF15-EE64-C6CA-9B0738A3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475E-15B6-2BAB-E23A-789E351BDB1F}"/>
              </a:ext>
            </a:extLst>
          </p:cNvPr>
          <p:cNvSpPr txBox="1"/>
          <p:nvPr/>
        </p:nvSpPr>
        <p:spPr>
          <a:xfrm>
            <a:off x="11138775" y="5929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5324C4-07E2-D2FA-8C40-70ACD816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0" y="4009335"/>
            <a:ext cx="5056351" cy="2842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2D1B-5945-7479-5CAF-6CC512BDD75B}"/>
              </a:ext>
            </a:extLst>
          </p:cNvPr>
          <p:cNvSpPr txBox="1"/>
          <p:nvPr/>
        </p:nvSpPr>
        <p:spPr>
          <a:xfrm>
            <a:off x="5115694" y="651433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D8B87-6BFD-423A-7FBA-617633E3E4FC}"/>
              </a:ext>
            </a:extLst>
          </p:cNvPr>
          <p:cNvSpPr txBox="1"/>
          <p:nvPr/>
        </p:nvSpPr>
        <p:spPr>
          <a:xfrm>
            <a:off x="8933793" y="3803649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transformer: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9581-4417-7F53-5DD6-BA872D3BCA52}"/>
              </a:ext>
            </a:extLst>
          </p:cNvPr>
          <p:cNvSpPr txBox="1"/>
          <p:nvPr/>
        </p:nvSpPr>
        <p:spPr>
          <a:xfrm>
            <a:off x="8015342" y="1027906"/>
            <a:ext cx="1190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layer normalization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7946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Shallow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86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Feature Engineering vs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hallow learning:</a:t>
            </a:r>
          </a:p>
          <a:p>
            <a:pPr marL="0" indent="0">
              <a:buNone/>
            </a:pPr>
            <a:r>
              <a:rPr lang="en-DE" sz="2600" dirty="0"/>
              <a:t>representation encoded in features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 engineering</a:t>
            </a: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representation encoded in network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feature/representation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81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3A3-1EB6-A85D-51AD-E8B4C138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3304-D432-4E1D-29CC-0FB9D919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deep learning methods dominate applications on unstructured data (like text or images), but not necessarily on tabular data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typical characteristics of tabular data difficult to handle for deep learning:</a:t>
            </a:r>
          </a:p>
          <a:p>
            <a:r>
              <a:rPr lang="en-GB" sz="2400" dirty="0"/>
              <a:t>irregular patterns in target function (neural networks require p</a:t>
            </a:r>
            <a:r>
              <a:rPr lang="en-DE" sz="2400" dirty="0"/>
              <a:t>iecewise continuous targets</a:t>
            </a:r>
            <a:r>
              <a:rPr lang="en-GB" sz="2400" dirty="0"/>
              <a:t>)</a:t>
            </a:r>
          </a:p>
          <a:p>
            <a:r>
              <a:rPr lang="en-GB" sz="2400" dirty="0"/>
              <a:t>uninformative features</a:t>
            </a:r>
          </a:p>
          <a:p>
            <a:r>
              <a:rPr lang="en-GB" sz="2400" dirty="0"/>
              <a:t>non-rotationally invariant data (linear combinations of features misrepresent the information</a:t>
            </a:r>
            <a:r>
              <a:rPr lang="en-DE" sz="2400" dirty="0"/>
              <a:t>)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tree-based models (e.g., gradient boosting) can naturally deal with these situations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EBEEB-7BFB-D777-A689-5967985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7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6BE7-ED4C-5E2B-564B-33799AF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CC10-8545-2083-F633-36ECF823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tabular data usually heterogenous, often with sparse c</a:t>
            </a:r>
            <a:r>
              <a:rPr lang="en-DE" sz="2600" dirty="0"/>
              <a:t>ategorical variables (like color of an object)</a:t>
            </a: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need for an encoding for categorical variables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different possibilities:</a:t>
            </a:r>
            <a:endParaRPr lang="en-DE" sz="2600" dirty="0"/>
          </a:p>
          <a:p>
            <a:r>
              <a:rPr lang="en-GB" sz="2600" dirty="0"/>
              <a:t>o</a:t>
            </a:r>
            <a:r>
              <a:rPr lang="en-DE" sz="2600" dirty="0"/>
              <a:t>rdinal encoding (introduces artificial order to unordered categories)</a:t>
            </a:r>
          </a:p>
          <a:p>
            <a:r>
              <a:rPr lang="en-DE" sz="2600" dirty="0"/>
              <a:t>leave-one-out encoding (use mean of target for given category excluding current row, used in CatBoost)</a:t>
            </a:r>
          </a:p>
          <a:p>
            <a:r>
              <a:rPr lang="en-DE" sz="2600" dirty="0"/>
              <a:t>one-hot encoding (can suffer from curse of dimensionality)</a:t>
            </a:r>
          </a:p>
          <a:p>
            <a:r>
              <a:rPr lang="en-DE" sz="2600" dirty="0"/>
              <a:t>embeddings (can also alleviate issue of </a:t>
            </a:r>
            <a:r>
              <a:rPr lang="en-GB" sz="2600" dirty="0"/>
              <a:t>non rotationally-invariant data</a:t>
            </a:r>
            <a:r>
              <a:rPr lang="en-DE" sz="2600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ECF4-88CC-6FFA-B376-C462D89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0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18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CNNs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he deeper the better (accuracy, hierarchical representation)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460024"/>
            <a:ext cx="83552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 (</a:t>
            </a:r>
            <a:r>
              <a:rPr lang="en-US" sz="2400" dirty="0"/>
              <a:t>MLP, </a:t>
            </a:r>
            <a:r>
              <a:rPr lang="en-GB" sz="2400" dirty="0"/>
              <a:t>CNN, …) optimal candidates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45CDB-E375-5057-247A-B0FCECD1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114" y="474208"/>
            <a:ext cx="2609336" cy="3109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D7B69-02BB-FC4A-FDE5-72769CFCD48A}"/>
              </a:ext>
            </a:extLst>
          </p:cNvPr>
          <p:cNvSpPr txBox="1"/>
          <p:nvPr/>
        </p:nvSpPr>
        <p:spPr>
          <a:xfrm>
            <a:off x="11579570" y="365056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3FCDE-90EF-B86C-E278-DF5A424A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932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embeddings: 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21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9BAF-CD48-A9DC-C9DE-C8CFE057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 Embeddings as Part of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2A78-E7E1-8AB3-28CF-DF22B7BBE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45836" cy="270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anguage models contain embedding matrix as part of learned parameters</a:t>
            </a:r>
          </a:p>
          <a:p>
            <a:r>
              <a:rPr lang="en-GB" sz="2600" dirty="0"/>
              <a:t>c</a:t>
            </a:r>
            <a:r>
              <a:rPr lang="en-DE" sz="2600" dirty="0"/>
              <a:t>an be extracted and subsequently used as pre-trained embeddings for ot</a:t>
            </a:r>
            <a:r>
              <a:rPr lang="en-GB" sz="2600" dirty="0"/>
              <a:t>he</a:t>
            </a:r>
            <a:r>
              <a:rPr lang="en-DE" sz="2600" dirty="0"/>
              <a:t>r task</a:t>
            </a:r>
          </a:p>
          <a:p>
            <a:r>
              <a:rPr lang="en-GB" sz="2600" dirty="0"/>
              <a:t>t</a:t>
            </a:r>
            <a:r>
              <a:rPr lang="en-DE" sz="2600" dirty="0"/>
              <a:t>ypically several hundred dimensions for word vectors</a:t>
            </a:r>
          </a:p>
          <a:p>
            <a:r>
              <a:rPr lang="en-GB" sz="2600" dirty="0"/>
              <a:t>t</a:t>
            </a:r>
            <a:r>
              <a:rPr lang="en-DE" sz="2600" dirty="0"/>
              <a:t>rained on </a:t>
            </a:r>
            <a:r>
              <a:rPr lang="en-GB" sz="2600" dirty="0"/>
              <a:t>huge data sets (millions in vocabulary)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5F2C-07D5-187B-BE3D-6ABF98E1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D0DB44-137A-5A96-F654-84C6089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1" y="4575994"/>
            <a:ext cx="4455949" cy="219414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0B691B1-6618-EEE6-E1AB-BB326F7F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03" y="4575994"/>
            <a:ext cx="4572781" cy="2194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38438-74D2-2EE4-9457-10563444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36" y="1551648"/>
            <a:ext cx="1889669" cy="253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EB905-7F38-A25E-C89F-852AB8B256E0}"/>
              </a:ext>
            </a:extLst>
          </p:cNvPr>
          <p:cNvSpPr txBox="1"/>
          <p:nvPr/>
        </p:nvSpPr>
        <p:spPr>
          <a:xfrm>
            <a:off x="11287235" y="598568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DC02-65F0-4A86-0404-D87CFA3EB8B9}"/>
              </a:ext>
            </a:extLst>
          </p:cNvPr>
          <p:cNvSpPr txBox="1"/>
          <p:nvPr/>
        </p:nvSpPr>
        <p:spPr>
          <a:xfrm>
            <a:off x="21020" y="4887309"/>
            <a:ext cx="219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prominent task</a:t>
            </a:r>
            <a:r>
              <a:rPr lang="en-DE" dirty="0"/>
              <a:t>:</a:t>
            </a:r>
          </a:p>
          <a:p>
            <a:r>
              <a:rPr lang="en-DE" dirty="0"/>
              <a:t>next-word prediction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51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u</a:t>
            </a:r>
            <a:r>
              <a:rPr lang="en-DE" sz="2600" dirty="0"/>
              <a:t>sing neural networks: </a:t>
            </a:r>
            <a:r>
              <a:rPr lang="en-GB" sz="2600" dirty="0"/>
              <a:t>learning distributed representation of words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elf-supervised learning: sliding (with some sliding window) over text to generate training data set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learning of embeddings: kind of f</a:t>
            </a:r>
            <a:r>
              <a:rPr lang="en-DE" sz="2600" dirty="0"/>
              <a:t>eature learning</a:t>
            </a:r>
            <a:r>
              <a:rPr lang="en-GB" sz="2600" dirty="0"/>
              <a:t> (dimensions of embeddings vectors)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contextually-meaningful embeddings can be learned by means of sequence models (RNN/LSTM, transformer)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2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548A-FD1C-309B-6937-40D5BC2F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CA11-3B57-5C23-EA34-D9CA292F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f</a:t>
            </a:r>
            <a:r>
              <a:rPr lang="en-DE" sz="2200" dirty="0"/>
              <a:t>ocus on generating word embeddings, not entire language model </a:t>
            </a:r>
            <a:r>
              <a:rPr lang="en-DE" sz="2200" dirty="0">
                <a:sym typeface="Wingdings" pitchFamily="2" charset="2"/>
              </a:rPr>
              <a:t></a:t>
            </a:r>
            <a:r>
              <a:rPr lang="en-DE" sz="2200" dirty="0"/>
              <a:t> </a:t>
            </a:r>
            <a:r>
              <a:rPr lang="en-GB" sz="2200" dirty="0"/>
              <a:t>n</a:t>
            </a:r>
            <a:r>
              <a:rPr lang="en-DE" sz="2200" dirty="0"/>
              <a:t>egative sampling:</a:t>
            </a:r>
          </a:p>
          <a:p>
            <a:r>
              <a:rPr lang="en-GB" sz="2200" dirty="0"/>
              <a:t>use input and output words of language model as features, binary target if </a:t>
            </a:r>
            <a:r>
              <a:rPr lang="en-GB" sz="2200" dirty="0" err="1"/>
              <a:t>neighbors</a:t>
            </a:r>
            <a:r>
              <a:rPr lang="en-GB" sz="2200" dirty="0"/>
              <a:t> (dropping expensive projection to output vocabulary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much faster)</a:t>
            </a:r>
          </a:p>
          <a:p>
            <a:r>
              <a:rPr lang="en-GB" sz="2200" dirty="0"/>
              <a:t>include random negative samples (samples of words that are not </a:t>
            </a:r>
            <a:r>
              <a:rPr lang="en-GB" sz="2200" dirty="0" err="1"/>
              <a:t>neighbors</a:t>
            </a:r>
            <a:r>
              <a:rPr lang="en-GB" sz="2200" dirty="0"/>
              <a:t>)</a:t>
            </a:r>
            <a:endParaRPr lang="en-DE" sz="2200" dirty="0"/>
          </a:p>
          <a:p>
            <a:pPr marL="0" indent="0">
              <a:buNone/>
            </a:pPr>
            <a:r>
              <a:rPr lang="en-DE" sz="2200" dirty="0"/>
              <a:t>not a deep neural network (just single hidden layer)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6D97-2577-B056-4F11-3C03716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C09F0-E4C9-A29B-B9D7-E53C2E8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9" y="3938446"/>
            <a:ext cx="4041081" cy="245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0CC50-C039-2126-BB58-B3CF7670572A}"/>
              </a:ext>
            </a:extLst>
          </p:cNvPr>
          <p:cNvSpPr txBox="1"/>
          <p:nvPr/>
        </p:nvSpPr>
        <p:spPr>
          <a:xfrm>
            <a:off x="11593792" y="639744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AED15-F592-D4C8-1B5B-9662B6A85365}"/>
              </a:ext>
            </a:extLst>
          </p:cNvPr>
          <p:cNvSpPr txBox="1"/>
          <p:nvPr/>
        </p:nvSpPr>
        <p:spPr>
          <a:xfrm>
            <a:off x="8177102" y="6398562"/>
            <a:ext cx="1784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Continuous Bag Of Words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9725D6-D6B7-0265-CC26-6D989793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4501230"/>
            <a:ext cx="3469978" cy="1325564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844BB24-4AE8-0FB1-3977-07FC645A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725" y="4177130"/>
            <a:ext cx="3925191" cy="2220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EE3A1-3A6C-7524-56F3-2B15F049FFFE}"/>
              </a:ext>
            </a:extLst>
          </p:cNvPr>
          <p:cNvSpPr txBox="1"/>
          <p:nvPr/>
        </p:nvSpPr>
        <p:spPr>
          <a:xfrm>
            <a:off x="1065672" y="6261410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</a:t>
            </a:r>
            <a:r>
              <a:rPr lang="en-DE" dirty="0"/>
              <a:t>elper” matrix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67579-B5DC-3477-F226-101D02BECE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555226" y="5826794"/>
            <a:ext cx="328683" cy="43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060-D643-327D-CF77-8F9DDCB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57F2-0176-DBF3-CB5B-21516002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goal: create</a:t>
            </a:r>
            <a:r>
              <a:rPr lang="en-DE" sz="2600" dirty="0"/>
              <a:t> embedding space in which similar samples are close to each other and dissimilar ones are far apart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ften learned in a self-supervised way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natural language processing: w</a:t>
            </a:r>
            <a:r>
              <a:rPr lang="en-DE" sz="2600" dirty="0"/>
              <a:t>ord2vec</a:t>
            </a:r>
          </a:p>
          <a:p>
            <a:r>
              <a:rPr lang="en-GB" sz="2600" dirty="0"/>
              <a:t>c</a:t>
            </a:r>
            <a:r>
              <a:rPr lang="en-DE" sz="2600" dirty="0"/>
              <a:t>omputer vision: </a:t>
            </a:r>
            <a:r>
              <a:rPr lang="en-DE" sz="2600" dirty="0">
                <a:hlinkClick r:id="rId2"/>
              </a:rPr>
              <a:t>SimCLR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SimCLRv2</a:t>
            </a:r>
            <a:r>
              <a:rPr lang="en-DE" sz="2600" dirty="0"/>
              <a:t> (learning of image representations)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766E6-2557-45F8-FEE8-36D28E9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CCB4E-F027-677F-EDFA-C4441AC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54" y="1348157"/>
            <a:ext cx="3684079" cy="2787773"/>
          </a:xfrm>
          <a:prstGeom prst="rect">
            <a:avLst/>
          </a:prstGeom>
        </p:spPr>
      </p:pic>
      <p:pic>
        <p:nvPicPr>
          <p:cNvPr id="8" name="Picture 7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4258170-24A4-C1F9-98F7-CB068AFF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94" y="4229077"/>
            <a:ext cx="4824600" cy="212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4FEA7-9ED6-E840-E364-2E213A78E49D}"/>
              </a:ext>
            </a:extLst>
          </p:cNvPr>
          <p:cNvSpPr txBox="1"/>
          <p:nvPr/>
        </p:nvSpPr>
        <p:spPr>
          <a:xfrm>
            <a:off x="10788274" y="37582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669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6D5D-8E7F-FACC-EF1D-5ECED0F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A1517-212E-9BD6-4A06-AA1C258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00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CD33-1DC3-804E-B1EE-25F48A2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DFFE-107E-BDC3-5CF1-8AC3059F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6"/>
            <a:ext cx="722846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autoencoders as prime example of representation learning</a:t>
            </a:r>
          </a:p>
          <a:p>
            <a:pPr marL="0" indent="0">
              <a:buNone/>
            </a:pPr>
            <a:r>
              <a:rPr lang="en-GB" sz="2200" dirty="0"/>
              <a:t>combination of</a:t>
            </a:r>
          </a:p>
          <a:p>
            <a:r>
              <a:rPr lang="en-GB" sz="2200" dirty="0"/>
              <a:t>encoder: converting input data into diﬀerent representation (code)</a:t>
            </a:r>
          </a:p>
          <a:p>
            <a:r>
              <a:rPr lang="en-GB" sz="2200" dirty="0"/>
              <a:t>decoder: converting learned representation back into original format</a:t>
            </a:r>
          </a:p>
          <a:p>
            <a:pPr marL="0" indent="0">
              <a:buNone/>
            </a:pPr>
            <a:r>
              <a:rPr lang="en-GB" sz="2200" dirty="0"/>
              <a:t>possibilities to avoid simple duplication:</a:t>
            </a:r>
          </a:p>
          <a:p>
            <a:r>
              <a:rPr lang="en-GB" sz="2200" dirty="0"/>
              <a:t>undercomplete autoencoders: code with smaller dimension (less nodes) than input (generalized PCA: autoencoder is PCA if encoder and decoder are linear transformations)</a:t>
            </a:r>
          </a:p>
          <a:p>
            <a:r>
              <a:rPr lang="en-GB" sz="2200" dirty="0"/>
              <a:t>sparse autoencoders: sparsity penalty to deactivate hidden nodes (e.g., with help from </a:t>
            </a:r>
            <a:r>
              <a:rPr lang="en-GB" sz="2200" dirty="0" err="1"/>
              <a:t>ReLU</a:t>
            </a:r>
            <a:r>
              <a:rPr lang="en-GB" sz="2200" dirty="0"/>
              <a:t> activation)</a:t>
            </a:r>
          </a:p>
          <a:p>
            <a:pPr marL="0" indent="0">
              <a:buNone/>
            </a:pPr>
            <a:r>
              <a:rPr lang="en-GB" sz="2200" dirty="0"/>
              <a:t>learned in the same way as feed-forward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CB3E-2B00-C213-160C-29F0F77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63B297-FFE6-7388-D3BD-FA13A1D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62" y="1054048"/>
            <a:ext cx="4076963" cy="305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B3C3-25F7-7770-BDD6-16B9E216412E}"/>
              </a:ext>
            </a:extLst>
          </p:cNvPr>
          <p:cNvSpPr txBox="1"/>
          <p:nvPr/>
        </p:nvSpPr>
        <p:spPr>
          <a:xfrm>
            <a:off x="11045504" y="394059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9" name="Picture 8" descr="A picture containing lit&#10;&#10;Description automatically generated">
            <a:extLst>
              <a:ext uri="{FF2B5EF4-FFF2-40B4-BE49-F238E27FC236}">
                <a16:creationId xmlns:a16="http://schemas.microsoft.com/office/drawing/2014/main" id="{53AF23FC-7350-4936-88DD-419E018A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62" y="4267419"/>
            <a:ext cx="1677475" cy="2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8684-4641-A3D9-5464-3F2933FF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History: Unsupervised Pre-Training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10FB-677C-6FAF-F8B1-6D45B8BC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breakthrough in effectiveness of deep learning training in 2006:</a:t>
            </a:r>
          </a:p>
          <a:p>
            <a:pPr marL="0" indent="0">
              <a:buNone/>
            </a:pPr>
            <a:r>
              <a:rPr lang="en-GB" dirty="0"/>
              <a:t>Deep Belief Networks introduced idea of greedily initializing each layer by unsupervised learning</a:t>
            </a:r>
          </a:p>
          <a:p>
            <a:pPr marL="0" indent="0">
              <a:buNone/>
            </a:pPr>
            <a:r>
              <a:rPr lang="en-GB" dirty="0"/>
              <a:t>(using an energy-based method called Restricted Boltzmann Machine)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commonly seen as actual starting point of deep learning wave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later, </a:t>
            </a:r>
            <a:r>
              <a:rPr lang="en-GB" dirty="0" err="1"/>
              <a:t>ReLU</a:t>
            </a:r>
            <a:r>
              <a:rPr lang="en-GB" dirty="0"/>
              <a:t> activation functions (and other improvements) enabled effective deep learning without unsupervised pre-training</a:t>
            </a:r>
          </a:p>
          <a:p>
            <a:pPr marL="0" indent="0">
              <a:buNone/>
            </a:pPr>
            <a:r>
              <a:rPr lang="en-GB" dirty="0"/>
              <a:t>but unsupervised pre-training still beneficial in context of semi-supervised learning, using large amounts of </a:t>
            </a:r>
            <a:r>
              <a:rPr lang="en-GB" dirty="0" err="1"/>
              <a:t>unlabeled</a:t>
            </a:r>
            <a:r>
              <a:rPr lang="en-GB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A17EF-8AA4-4A25-D79E-3416668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DDD-2694-FF65-12A1-CC25313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A</a:t>
            </a:r>
            <a:r>
              <a:rPr lang="en-DE" dirty="0"/>
              <a:t>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DC94-21A2-C939-6B38-99F1811F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02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besides dimensionality reduction, autoencoders can also be used (instead of Restricted Boltzmann Machines) for unsupervised pre-training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feature learning (</a:t>
            </a:r>
            <a:r>
              <a:rPr lang="en-GB" sz="2400" dirty="0"/>
              <a:t>internal distributed representations, high-level abstractions of input data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/>
              <a:t>initializing weights in region near a good local minimum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stacking of a</a:t>
            </a:r>
            <a:r>
              <a:rPr lang="en-DE" sz="2400" dirty="0"/>
              <a:t>utoencoders (or RBMs)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industry adoption:</a:t>
            </a:r>
          </a:p>
          <a:p>
            <a:r>
              <a:rPr lang="en-DE" sz="2400" dirty="0"/>
              <a:t>object recognition (</a:t>
            </a:r>
            <a:r>
              <a:rPr lang="en-DE" sz="2400" dirty="0">
                <a:hlinkClick r:id="rId2"/>
              </a:rPr>
              <a:t>cat paper</a:t>
            </a:r>
            <a:r>
              <a:rPr lang="en-DE" sz="2400" dirty="0"/>
              <a:t>)</a:t>
            </a:r>
          </a:p>
          <a:p>
            <a:r>
              <a:rPr lang="en-GB" sz="2400" dirty="0">
                <a:hlinkClick r:id="rId3"/>
              </a:rPr>
              <a:t>speech recognition in industry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89C-F731-086E-DB81-36719529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ADC8790E-CC49-E357-4B85-B6EF274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90" y="2857387"/>
            <a:ext cx="3600450" cy="269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4BC2-C3E9-DECB-2DB3-F7EB55FFCBC6}"/>
              </a:ext>
            </a:extLst>
          </p:cNvPr>
          <p:cNvSpPr txBox="1"/>
          <p:nvPr/>
        </p:nvSpPr>
        <p:spPr>
          <a:xfrm>
            <a:off x="11475111" y="556391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9EAE-2333-B699-C8D1-B3FFAC7A6D62}"/>
              </a:ext>
            </a:extLst>
          </p:cNvPr>
          <p:cNvSpPr txBox="1"/>
          <p:nvPr/>
        </p:nvSpPr>
        <p:spPr>
          <a:xfrm>
            <a:off x="8528490" y="2480276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stimuli for c</a:t>
            </a:r>
            <a:r>
              <a:rPr lang="en-DE" dirty="0"/>
              <a:t>at neuron:</a:t>
            </a:r>
          </a:p>
        </p:txBody>
      </p:sp>
    </p:spTree>
    <p:extLst>
      <p:ext uri="{BB962C8B-B14F-4D97-AF65-F5344CB8AC3E}">
        <p14:creationId xmlns:p14="http://schemas.microsoft.com/office/powerpoint/2010/main" val="36725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49A-2666-EA43-A1A6-6B95C148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0093-2B6B-B354-98BE-E783FE0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Recurrent Neural Networks (RNN)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1986-EB2F-12E4-AD67-503E72BB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2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199D-5212-6ABD-EB0C-BACF96C6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Structures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122-E815-1D18-2651-B6DACC8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speech recognition, natural language processing, time series, …</a:t>
            </a:r>
          </a:p>
          <a:p>
            <a:pPr marL="0" indent="0">
              <a:buNone/>
            </a:pPr>
            <a:r>
              <a:rPr lang="en-GB" sz="2600" dirty="0"/>
              <a:t>problem: need to generalize across different points in time (or multiple positions of words within a sentence) and learn from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idea: parameter sharing across different parts of model</a:t>
            </a:r>
          </a:p>
          <a:p>
            <a:pPr marL="0" indent="0">
              <a:buNone/>
            </a:pPr>
            <a:r>
              <a:rPr lang="en-GB" sz="2600" dirty="0"/>
              <a:t>CNNs apply parameter sharing (convolutions) on grid-like structures (including 1-D grids like time series or speech), but this is limited to </a:t>
            </a:r>
            <a:r>
              <a:rPr lang="en-GB" sz="2600" dirty="0" err="1"/>
              <a:t>neighboring</a:t>
            </a:r>
            <a:r>
              <a:rPr lang="en-GB" sz="2600" dirty="0"/>
              <a:t> inputs (per layer).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need for approach to learn sequential structures (process input as stream, e.g., speech, rather than one batch, e.g.,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4F24-B303-C986-70DA-7DF2EF2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E7612-90FF-8247-A020-23498D59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through Time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F8BBF-11C4-4748-AD74-71EC168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RNN: output of node directed back to input</a:t>
            </a: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b="0" dirty="0">
                <a:sym typeface="Wingdings" pitchFamily="2" charset="2"/>
              </a:rPr>
              <a:t>different kind of depth: </a:t>
            </a:r>
            <a:r>
              <a:rPr lang="en-GB" sz="2600" b="0" dirty="0"/>
              <a:t>one recurrence for each sequential step (e.g., word)</a:t>
            </a:r>
            <a:endParaRPr lang="en-GB" sz="2600" b="0" dirty="0">
              <a:sym typeface="Wingdings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58B2-2012-004E-0E68-6ECABEB2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32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FDF32-09F2-7D0A-9336-5F14F6F7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3409951"/>
            <a:ext cx="7278101" cy="1854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69230-075D-CDC8-E9BA-B813D6E66B8E}"/>
              </a:ext>
            </a:extLst>
          </p:cNvPr>
          <p:cNvSpPr txBox="1"/>
          <p:nvPr/>
        </p:nvSpPr>
        <p:spPr>
          <a:xfrm>
            <a:off x="8590174" y="52086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19E9C-0193-21A5-9CA8-71881BD58C56}"/>
              </a:ext>
            </a:extLst>
          </p:cNvPr>
          <p:cNvSpPr txBox="1"/>
          <p:nvPr/>
        </p:nvSpPr>
        <p:spPr>
          <a:xfrm>
            <a:off x="2516210" y="2396703"/>
            <a:ext cx="227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 with delay of single time step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7F34C-43C3-0F47-5873-69E0F46339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83822" y="3043034"/>
            <a:ext cx="267505" cy="57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9C4F5D-5272-2B5F-6FD0-E89A56C3C3D3}"/>
              </a:ext>
            </a:extLst>
          </p:cNvPr>
          <p:cNvSpPr txBox="1"/>
          <p:nvPr/>
        </p:nvSpPr>
        <p:spPr>
          <a:xfrm>
            <a:off x="4656082" y="288925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computational graph with repeated pieces: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6426D-D791-C3D0-AD2E-25FFBDA1344E}"/>
              </a:ext>
            </a:extLst>
          </p:cNvPr>
          <p:cNvSpPr txBox="1"/>
          <p:nvPr/>
        </p:nvSpPr>
        <p:spPr>
          <a:xfrm>
            <a:off x="9122692" y="1864737"/>
            <a:ext cx="26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of recurrent nodes at that point in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B9BA-201F-9EC3-F4A0-705655C8B7EE}"/>
              </a:ext>
            </a:extLst>
          </p:cNvPr>
          <p:cNvSpPr txBox="1"/>
          <p:nvPr/>
        </p:nvSpPr>
        <p:spPr>
          <a:xfrm>
            <a:off x="9535086" y="4451518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model operating on all time steps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18D81-697D-61F6-4DA6-79DCF0516D0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755117" y="4214648"/>
            <a:ext cx="779969" cy="56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FBD9D-111C-80A3-0D68-1C7F61CEFC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197702" y="2187903"/>
            <a:ext cx="924990" cy="129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21971-CE2A-F32B-B9E0-3E0A662B28CF}"/>
              </a:ext>
            </a:extLst>
          </p:cNvPr>
          <p:cNvCxnSpPr>
            <a:cxnSpLocks/>
          </p:cNvCxnSpPr>
          <p:nvPr/>
        </p:nvCxnSpPr>
        <p:spPr>
          <a:xfrm flipH="1">
            <a:off x="7113181" y="2187902"/>
            <a:ext cx="2009511" cy="12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89F12-A134-DBFB-4E18-1EFEA6E57481}"/>
              </a:ext>
            </a:extLst>
          </p:cNvPr>
          <p:cNvSpPr txBox="1"/>
          <p:nvPr/>
        </p:nvSpPr>
        <p:spPr>
          <a:xfrm>
            <a:off x="116958" y="3478926"/>
            <a:ext cx="214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layer: several r</a:t>
            </a:r>
            <a:r>
              <a:rPr lang="en-DE" dirty="0"/>
              <a:t>ecurrent 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5A46B-8D9D-56B0-F41B-84C2CB597861}"/>
              </a:ext>
            </a:extLst>
          </p:cNvPr>
          <p:cNvSpPr txBox="1"/>
          <p:nvPr/>
        </p:nvSpPr>
        <p:spPr>
          <a:xfrm>
            <a:off x="24148" y="4562320"/>
            <a:ext cx="223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layer: e.g., one-hot encoded words or embeddings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10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DAD-6B17-205D-2251-D8640C9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Weight Sharing across Time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69A1-7AF3-33AC-FD9F-06CAF35C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69DD06-4D6E-FAED-2701-0D110692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60"/>
            <a:ext cx="5155195" cy="368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71E7A-6B89-F11E-3A52-6A9ABDF0E086}"/>
              </a:ext>
            </a:extLst>
          </p:cNvPr>
          <p:cNvSpPr txBox="1"/>
          <p:nvPr/>
        </p:nvSpPr>
        <p:spPr>
          <a:xfrm>
            <a:off x="5727136" y="617696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C8CD4C-CD26-EF0A-AB2A-A0A40D2C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6" y="3510455"/>
            <a:ext cx="3435875" cy="1505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8DD30-8464-0F5E-2533-954F076F17B0}"/>
              </a:ext>
            </a:extLst>
          </p:cNvPr>
          <p:cNvSpPr txBox="1"/>
          <p:nvPr/>
        </p:nvSpPr>
        <p:spPr>
          <a:xfrm>
            <a:off x="5993395" y="2466688"/>
            <a:ext cx="571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total l</a:t>
            </a:r>
            <a:r>
              <a:rPr lang="en-DE" sz="2000" dirty="0"/>
              <a:t>oss for sequence: sum of losses over time steps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A5562-6F41-0C38-6149-57F955B254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59153" y="2666743"/>
            <a:ext cx="934242" cy="63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AE2972-44E8-D9F4-1211-96C5A6E558F8}"/>
              </a:ext>
            </a:extLst>
          </p:cNvPr>
          <p:cNvSpPr txBox="1"/>
          <p:nvPr/>
        </p:nvSpPr>
        <p:spPr>
          <a:xfrm>
            <a:off x="7517653" y="5730376"/>
            <a:ext cx="1712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iscrete outputs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47FFF-C5A4-7C3F-EDCA-253CFB50F01E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98276" y="5015473"/>
            <a:ext cx="475381" cy="7149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C5712-6194-B76B-7285-70D10F986A60}"/>
              </a:ext>
            </a:extLst>
          </p:cNvPr>
          <p:cNvSpPr txBox="1"/>
          <p:nvPr/>
        </p:nvSpPr>
        <p:spPr>
          <a:xfrm>
            <a:off x="9409814" y="4518444"/>
            <a:ext cx="26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ore popular than ReLU here (exploding gradients)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9994D-CC4B-A1B3-A2CF-BEFA5C533B5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72751" y="4247015"/>
            <a:ext cx="1637063" cy="5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BA8EC-50AF-B3A3-2F37-5E1E55764DBA}"/>
              </a:ext>
            </a:extLst>
          </p:cNvPr>
          <p:cNvCxnSpPr>
            <a:cxnSpLocks/>
          </p:cNvCxnSpPr>
          <p:nvPr/>
        </p:nvCxnSpPr>
        <p:spPr>
          <a:xfrm flipH="1">
            <a:off x="4261607" y="2666743"/>
            <a:ext cx="1731788" cy="6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76A-105C-8D7E-85FE-3AB85335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example: input-output mapping at each time step with recurrent hidden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8AF88-D389-215A-F5DB-2454AE2D9437}"/>
              </a:ext>
            </a:extLst>
          </p:cNvPr>
          <p:cNvSpPr txBox="1"/>
          <p:nvPr/>
        </p:nvSpPr>
        <p:spPr>
          <a:xfrm>
            <a:off x="2540447" y="6099708"/>
            <a:ext cx="2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parameter/weight sharing over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F447-289A-82C4-4F21-5E19002310B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51821" y="5543604"/>
            <a:ext cx="136696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92BC-DAC6-EFC9-EE60-7BDD9402CBC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499766"/>
            <a:ext cx="443341" cy="59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AA99C-677D-DF26-BA9F-CCB45943D1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88517" y="5543604"/>
            <a:ext cx="1125730" cy="5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255709-4E58-0E52-EAE4-D13761CD9141}"/>
              </a:ext>
            </a:extLst>
          </p:cNvPr>
          <p:cNvSpPr txBox="1"/>
          <p:nvPr/>
        </p:nvSpPr>
        <p:spPr>
          <a:xfrm>
            <a:off x="9955398" y="2925521"/>
            <a:ext cx="214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dependence on previous hidden state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969E7F-3A4F-35F9-15B0-13C96DDEDD0A}"/>
              </a:ext>
            </a:extLst>
          </p:cNvPr>
          <p:cNvCxnSpPr>
            <a:stCxn id="17" idx="1"/>
          </p:cNvCxnSpPr>
          <p:nvPr/>
        </p:nvCxnSpPr>
        <p:spPr>
          <a:xfrm flipH="1">
            <a:off x="8664415" y="3387186"/>
            <a:ext cx="129098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1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E8E-3727-299C-1934-3A2FB40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Further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1E5D-64DE-4A0C-5986-6AD08AC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1B01A-BA67-40F8-9D2F-482DF67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" y="2713305"/>
            <a:ext cx="3824224" cy="299344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B2D181-2259-43C7-A942-3129C6E1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39" y="2713305"/>
            <a:ext cx="3343120" cy="354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11104-F2BA-145E-22F0-A6830F241195}"/>
              </a:ext>
            </a:extLst>
          </p:cNvPr>
          <p:cNvSpPr txBox="1"/>
          <p:nvPr/>
        </p:nvSpPr>
        <p:spPr>
          <a:xfrm>
            <a:off x="590107" y="1844417"/>
            <a:ext cx="342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</a:t>
            </a:r>
            <a:r>
              <a:rPr lang="en-DE" sz="2200" dirty="0"/>
              <a:t>ummarization of sequence: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D1BAE-5845-71E5-A7E1-0145AA8045E5}"/>
              </a:ext>
            </a:extLst>
          </p:cNvPr>
          <p:cNvSpPr txBox="1"/>
          <p:nvPr/>
        </p:nvSpPr>
        <p:spPr>
          <a:xfrm>
            <a:off x="4987137" y="1849401"/>
            <a:ext cx="2217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/>
              <a:t>i</a:t>
            </a:r>
            <a:r>
              <a:rPr lang="en-DE" sz="2200" dirty="0"/>
              <a:t>mage captioning: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E8FFCE-2CE4-7085-97BA-5F20668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18" y="2713305"/>
            <a:ext cx="4068970" cy="3118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BD4C94-0FC2-6D14-141D-B293F7584449}"/>
              </a:ext>
            </a:extLst>
          </p:cNvPr>
          <p:cNvSpPr txBox="1"/>
          <p:nvPr/>
        </p:nvSpPr>
        <p:spPr>
          <a:xfrm>
            <a:off x="8725600" y="1849401"/>
            <a:ext cx="2697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conditional sequence</a:t>
            </a:r>
            <a:r>
              <a:rPr lang="en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3CB1064A-8A0A-7ABF-0B20-0123909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56" y="1986406"/>
            <a:ext cx="6980446" cy="4735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51FE-9F1C-C688-5BBA-6633B473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0089-53DF-14F7-26A1-B21A681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D4DE8-5526-6FF8-792E-F311A87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" y="2413590"/>
            <a:ext cx="4586196" cy="366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F0CFE-C491-0020-F90A-D9DF077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16" y="931257"/>
            <a:ext cx="7499552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286EE-F750-14A8-3360-23A71681ED21}"/>
              </a:ext>
            </a:extLst>
          </p:cNvPr>
          <p:cNvSpPr txBox="1"/>
          <p:nvPr/>
        </p:nvSpPr>
        <p:spPr>
          <a:xfrm>
            <a:off x="5130239" y="526318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euron getting excited inside URLs (</a:t>
            </a:r>
            <a:r>
              <a:rPr lang="en-DE" dirty="0">
                <a:solidFill>
                  <a:srgbClr val="00B050"/>
                </a:solidFill>
              </a:rPr>
              <a:t>excited</a:t>
            </a:r>
            <a:r>
              <a:rPr lang="en-DE" dirty="0"/>
              <a:t>, </a:t>
            </a:r>
            <a:r>
              <a:rPr lang="en-DE" dirty="0">
                <a:solidFill>
                  <a:srgbClr val="0070C0"/>
                </a:solidFill>
              </a:rPr>
              <a:t>not excited</a:t>
            </a:r>
            <a:r>
              <a:rPr lang="en-DE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F6EB1-4CEE-B5C6-F943-219C64C01978}"/>
              </a:ext>
            </a:extLst>
          </p:cNvPr>
          <p:cNvSpPr txBox="1"/>
          <p:nvPr/>
        </p:nvSpPr>
        <p:spPr>
          <a:xfrm>
            <a:off x="6868632" y="1335297"/>
            <a:ext cx="25456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ext character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7E3DD-45F1-8117-594E-27EFD676F6E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188149" y="1308869"/>
            <a:ext cx="680483" cy="21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5B1FD-B2F7-E1DC-A675-D0EBCBECBFDC}"/>
              </a:ext>
            </a:extLst>
          </p:cNvPr>
          <p:cNvSpPr txBox="1"/>
          <p:nvPr/>
        </p:nvSpPr>
        <p:spPr>
          <a:xfrm>
            <a:off x="9982200" y="1787799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  <a:r>
              <a:rPr lang="en-GB" dirty="0"/>
              <a:t>/</a:t>
            </a:r>
            <a:r>
              <a:rPr lang="en-GB" dirty="0">
                <a:solidFill>
                  <a:srgbClr val="0070C0"/>
                </a:solidFill>
              </a:rPr>
              <a:t>low</a:t>
            </a:r>
            <a:r>
              <a:rPr lang="en-GB" dirty="0"/>
              <a:t> a</a:t>
            </a:r>
            <a:r>
              <a:rPr lang="en-DE" dirty="0"/>
              <a:t>ctivation: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BC44-D02E-1717-E5C2-ABE2B65F3A01}"/>
              </a:ext>
            </a:extLst>
          </p:cNvPr>
          <p:cNvSpPr txBox="1"/>
          <p:nvPr/>
        </p:nvSpPr>
        <p:spPr>
          <a:xfrm>
            <a:off x="4117398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8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AE77-5884-7BC0-FB6D-D7EE75A6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342C-14C5-35DF-FB01-5D2E13AE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for feedback from output to hidden layer: instead of</a:t>
            </a:r>
            <a:r>
              <a:rPr lang="en-GB" sz="2600" dirty="0"/>
              <a:t> feeding model output back into itself, use target values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40E-D71F-FBD1-DE35-CF92211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66C287-A679-F990-EA00-7F013157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22" y="3057537"/>
            <a:ext cx="3068642" cy="3079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C3817-D0E9-FF5E-9D6F-6950F83A900A}"/>
              </a:ext>
            </a:extLst>
          </p:cNvPr>
          <p:cNvSpPr txBox="1"/>
          <p:nvPr/>
        </p:nvSpPr>
        <p:spPr>
          <a:xfrm>
            <a:off x="5563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EE7BAE4-6D05-0308-8CD3-92450D14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7537"/>
            <a:ext cx="4496466" cy="31890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D10D9D6-095B-BD69-F4EC-4B2DE4ECA069}"/>
              </a:ext>
            </a:extLst>
          </p:cNvPr>
          <p:cNvSpPr/>
          <p:nvPr/>
        </p:nvSpPr>
        <p:spPr>
          <a:xfrm>
            <a:off x="5829741" y="4460858"/>
            <a:ext cx="826240" cy="27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EA4-86D8-DCBB-DF7F-97227DD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Gated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AACA-5A7F-D382-0400-030740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dirty="0"/>
              <a:t>issue with long chain of gradients through recurrences: vanishing (mainly) and exploding gradients in back-propagation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to </a:t>
            </a:r>
            <a:r>
              <a:rPr lang="en-DE" sz="2600" dirty="0"/>
              <a:t>focus on important sequence elements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replace usual recurrent hidden nodes with l</a:t>
            </a:r>
            <a:r>
              <a:rPr lang="en-DE" sz="2600" dirty="0"/>
              <a:t>ong short-term memory (LSTM) </a:t>
            </a:r>
            <a:r>
              <a:rPr lang="en-GB" sz="2600" dirty="0"/>
              <a:t>c</a:t>
            </a:r>
            <a:r>
              <a:rPr lang="en-DE" sz="2600" dirty="0"/>
              <a:t>ells with internal recurrence (self-loop)</a:t>
            </a:r>
          </a:p>
          <a:p>
            <a:r>
              <a:rPr lang="en-GB" sz="2600" dirty="0"/>
              <a:t>linear s</a:t>
            </a:r>
            <a:r>
              <a:rPr lang="en-DE" sz="2600" dirty="0"/>
              <a:t>elf-loop in addition to outer recurrence of RNN: error carousel preserving (</a:t>
            </a:r>
            <a:r>
              <a:rPr lang="en-DE" sz="2600" dirty="0">
                <a:sym typeface="Wingdings" pitchFamily="2" charset="2"/>
              </a:rPr>
              <a:t> long</a:t>
            </a:r>
            <a:r>
              <a:rPr lang="en-DE" sz="2600" dirty="0"/>
              <a:t>) short-term memory (i.e., activation patterns)</a:t>
            </a:r>
          </a:p>
          <a:p>
            <a:r>
              <a:rPr lang="en-DE" sz="2600" dirty="0"/>
              <a:t>sigmoid activations with independent weights for input, forget, and output gates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other prominent gated RNN</a:t>
            </a:r>
            <a:r>
              <a:rPr lang="en-DE" sz="2600" dirty="0"/>
              <a:t>: </a:t>
            </a:r>
            <a:r>
              <a:rPr lang="en-GB" sz="2600" dirty="0"/>
              <a:t>g</a:t>
            </a:r>
            <a:r>
              <a:rPr lang="en-DE" sz="2600" dirty="0"/>
              <a:t>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B980-38CF-21BC-524E-50402FDB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C09482-6526-7DEF-2426-CDE6C477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58" y="2007224"/>
            <a:ext cx="3326410" cy="398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B4FDC-B370-AB5B-348D-CE81FF125C5A}"/>
              </a:ext>
            </a:extLst>
          </p:cNvPr>
          <p:cNvSpPr txBox="1"/>
          <p:nvPr/>
        </p:nvSpPr>
        <p:spPr>
          <a:xfrm>
            <a:off x="11597650" y="606181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34493-5B9C-B1DA-5A1D-6660958A71BC}"/>
              </a:ext>
            </a:extLst>
          </p:cNvPr>
          <p:cNvSpPr txBox="1"/>
          <p:nvPr/>
        </p:nvSpPr>
        <p:spPr>
          <a:xfrm>
            <a:off x="8228459" y="56670"/>
            <a:ext cx="390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long-term memory: weights</a:t>
            </a:r>
          </a:p>
          <a:p>
            <a:r>
              <a:rPr lang="en-GB" dirty="0"/>
              <a:t>s</a:t>
            </a:r>
            <a:r>
              <a:rPr lang="en-DE" dirty="0"/>
              <a:t>hort term memory: activation patterns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4E9AF5F-01E8-5B70-90F6-CB77B7EA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997532"/>
            <a:ext cx="3998807" cy="648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A78B27-2859-DCFD-EA41-E514A2E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01" y="1712693"/>
            <a:ext cx="1993900" cy="457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7AE50-91B3-318B-81EA-F1697717B68A}"/>
              </a:ext>
            </a:extLst>
          </p:cNvPr>
          <p:cNvCxnSpPr>
            <a:cxnSpLocks/>
          </p:cNvCxnSpPr>
          <p:nvPr/>
        </p:nvCxnSpPr>
        <p:spPr>
          <a:xfrm flipH="1">
            <a:off x="11748977" y="2169893"/>
            <a:ext cx="138223" cy="289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B729D-66CC-379F-51C0-4C5DB6843A14}"/>
              </a:ext>
            </a:extLst>
          </p:cNvPr>
          <p:cNvCxnSpPr/>
          <p:nvPr/>
        </p:nvCxnSpPr>
        <p:spPr>
          <a:xfrm>
            <a:off x="8686800" y="1446028"/>
            <a:ext cx="2179674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B98C-2AEB-D5B0-B3F7-EA9994AC088D}"/>
              </a:ext>
            </a:extLst>
          </p:cNvPr>
          <p:cNvCxnSpPr/>
          <p:nvPr/>
        </p:nvCxnSpPr>
        <p:spPr>
          <a:xfrm>
            <a:off x="9462977" y="1446028"/>
            <a:ext cx="542260" cy="36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62B-84C0-092F-9BD9-B440FDA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F501-818C-AD7E-8932-7909D4FD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>
            <a:normAutofit/>
          </a:bodyPr>
          <a:lstStyle/>
          <a:p>
            <a:r>
              <a:rPr lang="en-GB" sz="2600" dirty="0"/>
              <a:t>especially LSTMs very computationally expensive (with lots of parameters)</a:t>
            </a:r>
          </a:p>
          <a:p>
            <a:r>
              <a:rPr lang="en-GB" sz="2600" dirty="0"/>
              <a:t>transfer learning (using pre-trained network layers on new task, e.g., popular for CNNs) difficult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(hierarchical) representation learning: go deep by stacking several layers of recurrent nodes (e.g., important for </a:t>
            </a:r>
            <a:r>
              <a:rPr lang="en-GB" sz="2600" dirty="0">
                <a:hlinkClick r:id="rId2"/>
              </a:rPr>
              <a:t>speech recognition</a:t>
            </a:r>
            <a:r>
              <a:rPr lang="en-GB" sz="2600" dirty="0"/>
              <a:t>) </a:t>
            </a:r>
            <a:r>
              <a:rPr lang="en-GB" sz="2600" dirty="0">
                <a:sym typeface="Wingdings" pitchFamily="2" charset="2"/>
              </a:rPr>
              <a:t> worsening efficiency even more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(self-)attention and transformers to the rescue …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04907-7C80-EF29-F51B-C2269D2B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26EF61-E54D-5CCF-1E06-49006229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948" y="2255703"/>
            <a:ext cx="1392885" cy="3491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DA477-FB6F-EEDA-7C99-216E07418E17}"/>
              </a:ext>
            </a:extLst>
          </p:cNvPr>
          <p:cNvSpPr txBox="1"/>
          <p:nvPr/>
        </p:nvSpPr>
        <p:spPr>
          <a:xfrm>
            <a:off x="11353800" y="57468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869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538-6502-9609-EDF5-4005D46F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14A6-8B2E-31EC-5055-328D71046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easily digestible overview: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The Little Book of Deep Learning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p</a:t>
            </a:r>
            <a:r>
              <a:rPr lang="en-DE" sz="2400" dirty="0"/>
              <a:t>apers:</a:t>
            </a:r>
          </a:p>
          <a:p>
            <a:r>
              <a:rPr lang="en-GB" sz="2400" dirty="0">
                <a:hlinkClick r:id="rId3"/>
              </a:rPr>
              <a:t>Deep Learning overview</a:t>
            </a:r>
            <a:endParaRPr lang="en-GB" sz="2400" dirty="0">
              <a:hlinkClick r:id="rId4"/>
            </a:endParaRPr>
          </a:p>
          <a:p>
            <a:r>
              <a:rPr lang="en-DE" sz="2400" dirty="0">
                <a:hlinkClick r:id="rId4"/>
              </a:rPr>
              <a:t>ResNet</a:t>
            </a:r>
            <a:endParaRPr lang="en-GB" sz="2400" dirty="0">
              <a:hlinkClick r:id="rId5"/>
            </a:endParaRPr>
          </a:p>
          <a:p>
            <a:r>
              <a:rPr lang="en-GB" sz="2400" dirty="0">
                <a:hlinkClick r:id="rId5"/>
              </a:rPr>
              <a:t>A Neural Probabilistic Language Model</a:t>
            </a:r>
            <a:endParaRPr lang="en-DE" sz="2400" dirty="0"/>
          </a:p>
          <a:p>
            <a:r>
              <a:rPr lang="en-GB" sz="2400" dirty="0">
                <a:hlinkClick r:id="rId6"/>
              </a:rPr>
              <a:t>word2vec</a:t>
            </a:r>
            <a:endParaRPr lang="en-GB" sz="2400" dirty="0"/>
          </a:p>
          <a:p>
            <a:r>
              <a:rPr lang="en-DE" sz="2400" dirty="0">
                <a:hlinkClick r:id="rId7"/>
              </a:rPr>
              <a:t>training of Deep Belief Nets</a:t>
            </a:r>
            <a:endParaRPr lang="en-DE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DD9AA-6B3D-0E45-EBD4-B8430E335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b</a:t>
            </a:r>
            <a:r>
              <a:rPr lang="en-DE" sz="2400" dirty="0"/>
              <a:t>logs:</a:t>
            </a:r>
          </a:p>
          <a:p>
            <a:r>
              <a:rPr lang="en-GB" sz="2400" dirty="0">
                <a:hlinkClick r:id="rId8"/>
              </a:rPr>
              <a:t>The Illustrated Word2vec</a:t>
            </a:r>
            <a:endParaRPr lang="en-GB" sz="2400" dirty="0"/>
          </a:p>
          <a:p>
            <a:r>
              <a:rPr lang="en-GB" sz="2400" dirty="0">
                <a:hlinkClick r:id="rId9"/>
              </a:rPr>
              <a:t>Karpathy on RNNs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AF42-F8DB-BFC1-6DEA-6A3C3F7D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43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ut … How to Train Deep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F10-CF24-B798-1344-DCF9E36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DA38-027C-BDF2-FF70-B542E909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o build trust in AI systems, individual predictions/actions need to be fully transparent, i.e., explainable.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Unfortunately, complex models like deep learning methods are difficult to interpret.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n</a:t>
            </a:r>
            <a:r>
              <a:rPr lang="en-DE" dirty="0">
                <a:sym typeface="Wingdings" pitchFamily="2" charset="2"/>
              </a:rPr>
              <a:t>eed for model-agnostic methods to explain black-box models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DE" dirty="0"/>
              <a:t>xamples: local surrogates (</a:t>
            </a:r>
            <a:r>
              <a:rPr lang="en-GB" dirty="0">
                <a:hlinkClick r:id="rId2"/>
              </a:rPr>
              <a:t>LIME</a:t>
            </a:r>
            <a:r>
              <a:rPr lang="en-DE" dirty="0"/>
              <a:t>), Shapley values (</a:t>
            </a:r>
            <a:r>
              <a:rPr lang="en-DE" dirty="0">
                <a:hlinkClick r:id="rId3"/>
              </a:rPr>
              <a:t>SHAP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hlinkClick r:id="rId4"/>
              </a:rPr>
              <a:t>overview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36A3-331F-0FB9-177B-14774E7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7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</a:p>
          <a:p>
            <a:pPr marL="0" indent="0">
              <a:buNone/>
            </a:pP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DE" sz="2400" dirty="0"/>
              <a:t>AlexNet:</a:t>
            </a:r>
            <a:r>
              <a:rPr lang="en-GB" sz="2400" dirty="0"/>
              <a:t> </a:t>
            </a: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	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r>
              <a:rPr lang="en-GB" sz="2400" dirty="0"/>
              <a:t>, SGD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48" y="4309118"/>
            <a:ext cx="6201103" cy="1942019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9723"/>
            <a:ext cx="3364404" cy="2768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4572987" y="630768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8B7074-F196-BC44-7906-60CD6713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509" y="26308"/>
            <a:ext cx="4036009" cy="201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B75D3-FE9A-CB90-CA19-B79B1E2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Rectified Linear Unit (ReLU)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r</a:t>
                </a:r>
                <a:r>
                  <a:rPr lang="en-DE" sz="2200" dirty="0"/>
                  <a:t>eminder: </a:t>
                </a:r>
                <a:r>
                  <a:rPr lang="en-GB" sz="2200" dirty="0"/>
                  <a:t>activation function non-linear transformation of summed weighted input of a node (linear), output to be used as input for nodes of subsequent layer</a:t>
                </a:r>
              </a:p>
              <a:p>
                <a:pPr marL="0" indent="0">
                  <a:buNone/>
                </a:pPr>
                <a:r>
                  <a:rPr lang="en-GB" sz="2200" dirty="0"/>
                  <a:t>needs to be differentiable for back-propagation (</a:t>
                </a:r>
                <a:r>
                  <a:rPr lang="en-GB" sz="2200" dirty="0" err="1"/>
                  <a:t>ReLU</a:t>
                </a:r>
                <a:r>
                  <a:rPr lang="en-GB" sz="2200" dirty="0"/>
                  <a:t> at 0 no issue, just </a:t>
                </a:r>
                <a:r>
                  <a:rPr lang="en-GB" sz="2200" dirty="0">
                    <a:sym typeface="Wingdings" pitchFamily="2" charset="2"/>
                  </a:rPr>
                  <a:t>set to 0 or 1</a:t>
                </a:r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neural network model with </a:t>
                </a:r>
                <a:r>
                  <a:rPr lang="en-GB" sz="2200" dirty="0" err="1">
                    <a:hlinkClick r:id="rId4"/>
                  </a:rPr>
                  <a:t>ReLU</a:t>
                </a:r>
                <a:r>
                  <a:rPr lang="en-GB" sz="2200" dirty="0">
                    <a:hlinkClick r:id="rId4"/>
                  </a:rPr>
                  <a:t> activation</a:t>
                </a:r>
                <a:r>
                  <a:rPr lang="en-GB" sz="2200" dirty="0"/>
                  <a:t> can be interpreted as exponential number of linear models that share parameters</a:t>
                </a:r>
              </a:p>
              <a:p>
                <a:pPr marL="0" indent="0">
                  <a:buNone/>
                </a:pPr>
                <a:r>
                  <a:rPr lang="en-GB" sz="2200" dirty="0"/>
                  <a:t>main advantages (leading to enablement of deeper networks by better optimization):</a:t>
                </a:r>
              </a:p>
              <a:p>
                <a:r>
                  <a:rPr lang="en-GB" sz="2200" dirty="0"/>
                  <a:t>unlike </a:t>
                </a:r>
                <a:r>
                  <a:rPr lang="en-DE" sz="2200" dirty="0"/>
                  <a:t>sigmoid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200" dirty="0"/>
                  <a:t> (predominantly used before) activation, no issue with vanishing gradients from saturation effects</a:t>
                </a:r>
              </a:p>
              <a:p>
                <a:r>
                  <a:rPr lang="en-GB" sz="2200" dirty="0"/>
                  <a:t>very efficient computation: constant gradients of 0 and 1 below and above input of zero</a:t>
                </a:r>
              </a:p>
              <a:p>
                <a:r>
                  <a:rPr lang="en-GB" sz="2200" dirty="0"/>
                  <a:t>sparse activation: many hidden nodes deactivated (output 0) </a:t>
                </a:r>
                <a:r>
                  <a:rPr lang="en-GB" sz="2200" dirty="0">
                    <a:sym typeface="Wingdings" panose="05000000000000000000" pitchFamily="2" charset="2"/>
                  </a:rPr>
                  <a:t> information disentangling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304C6-34CC-DD89-CDCB-40BF56282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72765"/>
                <a:ext cx="10595919" cy="4351338"/>
              </a:xfrm>
              <a:blipFill>
                <a:blip r:embed="rId5"/>
                <a:stretch>
                  <a:fillRect l="-690" t="-1821" r="-69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EDD28-0EF7-583C-6FC0-59330E1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6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128-82DC-7875-1D2C-0EC5331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43E-F751-BD0B-8915-41F64C61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4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values for weights crucial for convergence of deep learning trainings</a:t>
            </a:r>
          </a:p>
          <a:p>
            <a:pPr marL="0" indent="0">
              <a:buNone/>
            </a:pPr>
            <a:r>
              <a:rPr lang="en-GB" sz="2400" dirty="0"/>
              <a:t>m</a:t>
            </a:r>
            <a:r>
              <a:rPr lang="en-DE" sz="2400" dirty="0"/>
              <a:t>ost important: need to break symmetry between different nodes in a hidden layer (same initial weights lead to identical weight updates) </a:t>
            </a:r>
            <a:r>
              <a:rPr lang="en-DE" sz="1600" dirty="0">
                <a:sym typeface="Wingdings" pitchFamily="2" charset="2"/>
              </a:rPr>
              <a:t> </a:t>
            </a:r>
            <a:r>
              <a:rPr lang="en-DE" sz="1600" dirty="0"/>
              <a:t>early issue in back-propagation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small random numbers (</a:t>
            </a:r>
            <a:r>
              <a:rPr lang="en-GB" sz="2400" dirty="0"/>
              <a:t>from Gaussian or uniform distribution) work </a:t>
            </a:r>
            <a:r>
              <a:rPr lang="en-DE" sz="2400" dirty="0"/>
              <a:t>(only </a:t>
            </a:r>
            <a:r>
              <a:rPr lang="en-GB" sz="2400" dirty="0"/>
              <a:t>bias weights set to zero by default)</a:t>
            </a:r>
            <a:endParaRPr lang="en-DE" sz="2400" dirty="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6AAC-1840-23E9-2F7E-A652FF6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2B8B95C-7EF7-B14B-FC8A-45E69A4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78" y="3969764"/>
            <a:ext cx="3015017" cy="248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78EFB-6380-0206-2495-96BE8E25D414}"/>
              </a:ext>
            </a:extLst>
          </p:cNvPr>
          <p:cNvSpPr txBox="1"/>
          <p:nvPr/>
        </p:nvSpPr>
        <p:spPr>
          <a:xfrm>
            <a:off x="10359427" y="646398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/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but s</a:t>
                </a:r>
                <a:r>
                  <a:rPr lang="en-DE" sz="2400" dirty="0"/>
                  <a:t>pecific heuristics using information on activation function and number of inputs to </a:t>
                </a:r>
                <a:r>
                  <a:rPr lang="en-GB" sz="2400" dirty="0"/>
                  <a:t>a </a:t>
                </a:r>
                <a:r>
                  <a:rPr lang="en-DE" sz="2400" dirty="0"/>
                  <a:t>node can improve optimization</a:t>
                </a:r>
                <a:r>
                  <a:rPr lang="en-GB" sz="2400" dirty="0"/>
                  <a:t> (remain same expected variance between layers)</a:t>
                </a:r>
                <a:endParaRPr lang="en-DE" sz="2400" dirty="0"/>
              </a:p>
              <a:p>
                <a:endParaRPr lang="en-GB" sz="2400" dirty="0"/>
              </a:p>
              <a:p>
                <a:r>
                  <a:rPr lang="en-DE" sz="2400" dirty="0"/>
                  <a:t>for ReLU, </a:t>
                </a:r>
                <a:r>
                  <a:rPr lang="en-GB" sz="2400" dirty="0">
                    <a:hlinkClick r:id="rId4"/>
                  </a:rPr>
                  <a:t>He initialization</a:t>
                </a:r>
                <a:r>
                  <a:rPr lang="en-GB" sz="2400" dirty="0"/>
                  <a:t> works well: r</a:t>
                </a:r>
                <a:r>
                  <a:rPr lang="en-DE" sz="2400" dirty="0"/>
                  <a:t>andomly draw from </a:t>
                </a:r>
                <a:r>
                  <a:rPr lang="en-GB" sz="2400" dirty="0"/>
                  <a:t>zero-mean Gaussian with standard deviation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2506A2-3703-B640-6D27-C0EB70D7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2943"/>
                <a:ext cx="8279978" cy="2386231"/>
              </a:xfrm>
              <a:prstGeom prst="rect">
                <a:avLst/>
              </a:prstGeom>
              <a:blipFill>
                <a:blip r:embed="rId5"/>
                <a:stretch>
                  <a:fillRect l="-1178" t="-2046" b="-5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2AB73A-B6D9-B232-2E08-BE9F71F10941}"/>
              </a:ext>
            </a:extLst>
          </p:cNvPr>
          <p:cNvSpPr txBox="1"/>
          <p:nvPr/>
        </p:nvSpPr>
        <p:spPr>
          <a:xfrm>
            <a:off x="6787900" y="619755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umber of inputs</a:t>
            </a:r>
            <a:r>
              <a:rPr lang="en-GB" dirty="0"/>
              <a:t> (hidden nodes in previous layer)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A544A-EBDA-60B5-FEC4-2AB08372DA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40843" y="6268995"/>
            <a:ext cx="247057" cy="25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378-B0E8-0A6A-B222-A7BCF63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(Stochastic)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using gradient of cost (objective) function with respect to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updates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can be done with whole training data set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 observations) or small random sample: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batch (or deterministic) gradient descent</a:t>
                </a:r>
                <a:endParaRPr lang="en-US" sz="2600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		stochastic gradient descent (single example)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mini-batch stochastic gradient descent (size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dirty="0"/>
                  <a:t>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implicit regularization: </a:t>
                </a:r>
                <a:r>
                  <a:rPr lang="en-GB" sz="2600" dirty="0"/>
                  <a:t>(mini-batch) SGD follows gradient of true generalization error, if no examples are repeated (but usually many epochs in training)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4026C-6524-7C3F-3776-92D208897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27724" cy="4351338"/>
              </a:xfrm>
              <a:blipFill>
                <a:blip r:embed="rId2"/>
                <a:stretch>
                  <a:fillRect l="-1023" t="-2101" r="-153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4C4D-4312-989A-1FF9-58D357D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421-B94B-87E9-B5EF-90379B1E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Mini-Batch Sizes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C6A14-9ECB-24AA-2CEF-BC3547DB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trade-off:</a:t>
            </a:r>
          </a:p>
          <a:p>
            <a:r>
              <a:rPr lang="en-GB" sz="2600" dirty="0"/>
              <a:t>larger batches give more accurate gradient estimates </a:t>
            </a:r>
            <a:r>
              <a:rPr lang="en-GB" sz="2600" dirty="0">
                <a:sym typeface="Wingdings" pitchFamily="2" charset="2"/>
              </a:rPr>
              <a:t> allowing for </a:t>
            </a:r>
            <a:r>
              <a:rPr lang="en-GB" sz="2600" dirty="0"/>
              <a:t>higher learning rate</a:t>
            </a:r>
          </a:p>
          <a:p>
            <a:r>
              <a:rPr lang="en-GB" sz="2600" dirty="0"/>
              <a:t>smaller batches have (implicit) regularization eﬀect and better convergence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in practice, also need to consider memory limitations and run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9AA1-EBF7-021C-8915-4CAAF272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946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15409</TotalTime>
  <Words>2510</Words>
  <Application>Microsoft Office PowerPoint</Application>
  <PresentationFormat>Widescreen</PresentationFormat>
  <Paragraphs>351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Deep Learning Shallow vs Deep</vt:lpstr>
      <vt:lpstr>Recap: Goal of ML</vt:lpstr>
      <vt:lpstr>Deep Learning</vt:lpstr>
      <vt:lpstr>But … How to Train Deep Neural Networks?</vt:lpstr>
      <vt:lpstr>History: Rise of Deep Learning</vt:lpstr>
      <vt:lpstr>Rectified Linear Unit (ReLU)</vt:lpstr>
      <vt:lpstr>Weight Initialization</vt:lpstr>
      <vt:lpstr>(Stochastic) Gradient Descent</vt:lpstr>
      <vt:lpstr>Mini-Batch Sizes</vt:lpstr>
      <vt:lpstr>Adaptive Learning Rate</vt:lpstr>
      <vt:lpstr>Early Stopping</vt:lpstr>
      <vt:lpstr>Skip/Residual Connections</vt:lpstr>
      <vt:lpstr>Batch Normalization</vt:lpstr>
      <vt:lpstr>Benefits from Batch Normalization</vt:lpstr>
      <vt:lpstr>Layer Normalization</vt:lpstr>
      <vt:lpstr>Comparison to Shallow Methods</vt:lpstr>
      <vt:lpstr>Feature Engineering vs Feature Learning</vt:lpstr>
      <vt:lpstr>Tabular vs Unstructured Data</vt:lpstr>
      <vt:lpstr>Categorical Variables</vt:lpstr>
      <vt:lpstr>Embeddings</vt:lpstr>
      <vt:lpstr>Vector Representations</vt:lpstr>
      <vt:lpstr>Word Embeddings as Part of Language Model</vt:lpstr>
      <vt:lpstr>Neural Language Models</vt:lpstr>
      <vt:lpstr>word2vec</vt:lpstr>
      <vt:lpstr>Contrastive Learning</vt:lpstr>
      <vt:lpstr>Autoencoders</vt:lpstr>
      <vt:lpstr>Representation Learning</vt:lpstr>
      <vt:lpstr>History: Unsupervised Pre-Training</vt:lpstr>
      <vt:lpstr>Stacked Autoencoders</vt:lpstr>
      <vt:lpstr>Recurrent Neural Networks (RNN)</vt:lpstr>
      <vt:lpstr>Sequential Structures</vt:lpstr>
      <vt:lpstr>Back-Propagation through Time</vt:lpstr>
      <vt:lpstr>Weight Sharing across Time</vt:lpstr>
      <vt:lpstr>Further Examples</vt:lpstr>
      <vt:lpstr>Visualization</vt:lpstr>
      <vt:lpstr>Teacher Forcing</vt:lpstr>
      <vt:lpstr>Gated RNNs</vt:lpstr>
      <vt:lpstr>Issues with RNNs</vt:lpstr>
      <vt:lpstr>Literature</vt:lpstr>
      <vt:lpstr>Black-Box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Felix Wick</dc:creator>
  <cp:lastModifiedBy>Wick, Felix</cp:lastModifiedBy>
  <cp:revision>270</cp:revision>
  <dcterms:created xsi:type="dcterms:W3CDTF">2022-07-19T10:04:44Z</dcterms:created>
  <dcterms:modified xsi:type="dcterms:W3CDTF">2024-01-12T18:21:56Z</dcterms:modified>
</cp:coreProperties>
</file>